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596">
          <p15:clr>
            <a:srgbClr val="9AA0A6"/>
          </p15:clr>
        </p15:guide>
        <p15:guide id="3" orient="horz" pos="18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F1064C-CDD0-4C3A-A7E0-E0F7396C6D99}">
  <a:tblStyle styleId="{4AF1064C-CDD0-4C3A-A7E0-E0F7396C6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E6FA01-6997-437B-8C9B-947DD75FC09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596" orient="horz"/>
        <p:guide pos="1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Economica-bold.fntdata"/><Relationship Id="rId12" Type="http://schemas.openxmlformats.org/officeDocument/2006/relationships/slide" Target="slides/slide6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9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8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b3e93b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b3e93b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01b8245c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01b8245c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420cf9fb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b420cf9fb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420cf9fb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420cf9f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b420cf9f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b420cf9f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01b8245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01b8245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01b8245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01b8245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https://www.michael-gramlich.com/what-is-structured-semi-structured-and-unstructured-data/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01b8245c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01b8245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d69264b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d69264b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d69264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d69264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d69264bc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d69264bc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5f12e6f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5f12e6f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b420cf9fb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b420cf9fb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b420cf9fb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b420cf9fb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420cf9fb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b420cf9fb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También lo pueden encontrar como: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df.groupby(‘species’).sum()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b420cf9fb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b420cf9fb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https://pandas.pydata.org/pandas-docs/stable/user_guide/merging.html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b420cf9f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b420cf9f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b420cf9fb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b420cf9fb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https://towardsdatascience.com/python-pandas-dataframe-join-merge-and-concatenate-84985c29ef78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c25df26c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c25df26c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total de ventas 45+10+58+24 =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b420cf9fb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b420cf9fb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420cf9f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420cf9f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01b8245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01b8245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01b8245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01b8245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70efddce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70efddce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01b8245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01b8245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01b8245c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01b8245c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 transformar los datos, estamos generando nuevas perspectivas o proyecciones de nuestro fenómeno. Queremos la proyección que aporte la mayor cantidad de información para nuestra tarea.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Ejemplo 1: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Estandarizar los años (restar la media y sumar la desviación estándar) nos permite quedarnos sólo con la información relevante. En este caso, saber que una persona tienen una cantidad de años de experiencia promedio no nos ayuda a estimar mejor su salario, simplemente podemos asignarle el salario promedio. Sin embargo, si sabemos que se desvía 2.5 desviaciones estándar con respecto a la media de los años de experiencia, podemos asignarle una estimación de sueldo mayor.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Re- escalar las edades es útil para representar mejor la información. En el contexto laboral, lo que importa es la edad en la que las personas puedan efectivamente trabajar.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Eliminar la columna género nos ayuda a controlar el sesgo de los datos. Es probable que, en el contexto actual, las mujeres y otras minorías cobren en promedio menos dinero. Luego, es natural que el clasificador aprenda a estimar salario menores para este grupo. Si luego este clasificador es utilizado para asignar efectivamente salarios, estamos </a:t>
            </a:r>
            <a:r>
              <a:rPr b="1" lang="es" sz="1200"/>
              <a:t>amplificando</a:t>
            </a:r>
            <a:r>
              <a:rPr lang="es" sz="1200"/>
              <a:t> un sesgo inicial.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Ejemplo 2: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El día y posiblemente el mes de la transacción no nos agregue información útil, ya que los patrones de aumento o </a:t>
            </a:r>
            <a:r>
              <a:rPr lang="es" sz="1200"/>
              <a:t>descenso</a:t>
            </a:r>
            <a:r>
              <a:rPr lang="es" sz="1200"/>
              <a:t> de precios se miden anualmente o semestralmente. La variabilidad de los datos con ese nivel de detalle es demasiado alta.</a:t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c25df26c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c25df26c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 transformar los datos, estamos generando nuevas perspectivas o proyecciones de nuestro fenómeno. Queremos la proyección que aporte la mayor cantidad de información para nuestra tarea.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Ejemplo 1: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Estandarizar los años (restar la media y sumar la desviación estándar) nos permite quedarnos sólo con la información relevante. En este caso, saber que una persona tienen una cantidad de años de experiencia promedio no nos ayuda a estimar mejor su salario, simplemente podemos asignarle el salario promedio. Sin embargo, si sabemos que se desvía 2.5 desviaciones estándar con respecto a la media de los años de experiencia, podemos asignarle una estimación de sueldo mayor.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Re- escalar las edades es útil para representar mejor la información. En el contexto laboral, lo que importa es la edad en la que las personas puedan efectivamente trabajar.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Eliminar la columna género nos ayuda a controlar el sesgo de los datos. Es probable que, en el contexto actual, las mujeres y otras minorías cobren en promedio menos dinero. Luego, es natural que el clasificador aprenda a estimar salario menores para este grupo. Si luego este clasificador es utilizado para asignar efectivamente salarios, estamos </a:t>
            </a:r>
            <a:r>
              <a:rPr b="1" lang="es" sz="1200"/>
              <a:t>amplificando</a:t>
            </a:r>
            <a:r>
              <a:rPr lang="es" sz="1200"/>
              <a:t> un sesgo inicial.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Ejemplo 2: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El día y posiblemente el mes de la transacción no nos agregue información útil, ya que los patrones de aumento o descenso de precios se miden anualmente o semestralmente. La variabilidad de los datos con ese nivel de detalle es demasiado alta.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Economica"/>
              <a:buNone/>
              <a:defRPr sz="36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subtitulo">
  <p:cSld name="SECTION_HEADER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  <p15:guide id="2" orient="horz" pos="56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oble y cuerpo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873275"/>
            <a:ext cx="8520600" cy="27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224000"/>
            <a:ext cx="2808000" cy="3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iplodatos.famaf.unc.edu.a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0ZRXQizZjDusLj_q43IfQI5lFnJo4T-f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holistics.io/blog/content/images/2018/08/dbdiagram.io---diagram-only.png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b.research.google.com/drive/1eqXeb_ldsOeHgzW2wxGh6Hs-p_huhHcq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044700" y="15204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Exploración y Curación de Datos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044700" y="3414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Diplomatura CDAAyA 2021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Tradeoff: </a:t>
            </a:r>
            <a:r>
              <a:rPr lang="es"/>
              <a:t>usar el conocimiento de dominio vs limitar demasiado nuestro modelado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maldición de las categorías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¿Qué </a:t>
            </a:r>
            <a:r>
              <a:rPr b="1" lang="es" sz="2000"/>
              <a:t>información</a:t>
            </a:r>
            <a:r>
              <a:rPr lang="es" sz="2000"/>
              <a:t> me aporta la dirección de una propiedad?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La dirección de una propiedad en venta es una variable categórica que no puede utilizarse sin </a:t>
            </a:r>
            <a:r>
              <a:rPr lang="es" sz="1600"/>
              <a:t>transformarla</a:t>
            </a:r>
            <a:r>
              <a:rPr lang="es" sz="1600"/>
              <a:t>. Intuitivamente, nosotros inferimos la vecindad de una propiedad en base a su dirección, y en base a eso estimamos el valor.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Las categorías me aportan información porque agrupan distintos ejemplos. Mientras menos ejemplos agrupen, menos informativas son.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maldición de las categorías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Eliminar la variable.</a:t>
            </a:r>
            <a:endParaRPr sz="2000"/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Combinarla con otra variable.</a:t>
            </a:r>
            <a:endParaRPr sz="2000"/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Ej: Sólo usamos el zipcode para barrios que tengan más de un código postal, o para diferenciar localidades homónimas.</a:t>
            </a:r>
            <a:endParaRPr sz="16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2000"/>
              <a:t>Crear nuevas categorías:</a:t>
            </a:r>
            <a:endParaRPr sz="20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Agrupar categorías similares.</a:t>
            </a:r>
            <a:endParaRPr sz="1600"/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s" sz="1600"/>
              <a:t>Crear una categoría “otro” para categorías que no tienen muchos ejemplos.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01 Exploracion.ipynb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</a:t>
            </a:r>
            <a:endParaRPr/>
          </a:p>
        </p:txBody>
      </p:sp>
      <p:sp>
        <p:nvSpPr>
          <p:cNvPr id="168" name="Google Shape;168;p28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Sí… otra vez…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los datos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225225"/>
            <a:ext cx="8520600" cy="3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Llamamos “datos” a un conjuntos de registros.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Cada registro tiene asociado un conjunto de características, y las características pueden relacionarse de manera compleja.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Distintas estructuras suelen almacenarse con formatos de archivo particulares</a:t>
            </a:r>
            <a:endParaRPr/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○"/>
            </a:pPr>
            <a:r>
              <a:rPr lang="es"/>
              <a:t>La estructura de los datos no es lo mismo que el tipo de base de datos o archivos en los que se almacena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652800"/>
            <a:ext cx="2808000" cy="30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Todos los registro tienen las mismas características con el mismo tipo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Las características de algunos registros pueden ser registros en otra tabla</a:t>
            </a:r>
            <a:endParaRPr sz="1600"/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3168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Datos estructurados</a:t>
            </a:r>
            <a:endParaRPr/>
          </a:p>
        </p:txBody>
      </p:sp>
      <p:cxnSp>
        <p:nvCxnSpPr>
          <p:cNvPr id="181" name="Google Shape;181;p30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820375" y="3564825"/>
            <a:ext cx="49395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Archivos en formato CSV, parquet, etc.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Bases de datos relacionales como MySQL, Postgres</a:t>
            </a:r>
            <a:endParaRPr sz="1600"/>
          </a:p>
        </p:txBody>
      </p:sp>
      <p:sp>
        <p:nvSpPr>
          <p:cNvPr id="183" name="Google Shape;183;p30"/>
          <p:cNvSpPr txBox="1"/>
          <p:nvPr/>
        </p:nvSpPr>
        <p:spPr>
          <a:xfrm>
            <a:off x="2068100" y="4828325"/>
            <a:ext cx="70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https://www.holistics.io/blog/top-5-free-database-diagram-design-tools/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84" name="Google Shape;184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910" l="15283" r="13496" t="0"/>
          <a:stretch/>
        </p:blipFill>
        <p:spPr>
          <a:xfrm>
            <a:off x="3949400" y="237275"/>
            <a:ext cx="4939500" cy="3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224000"/>
            <a:ext cx="2808000" cy="34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Cada registro tiene un conjunto distinto de características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Los registros pueden estar anidados</a:t>
            </a:r>
            <a:endParaRPr sz="1600"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</a:t>
            </a:r>
            <a:r>
              <a:rPr lang="es" sz="3600"/>
              <a:t>atos semi-estructurados</a:t>
            </a:r>
            <a:endParaRPr/>
          </a:p>
        </p:txBody>
      </p:sp>
      <p:cxnSp>
        <p:nvCxnSpPr>
          <p:cNvPr id="191" name="Google Shape;191;p31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820375" y="3793425"/>
            <a:ext cx="5188800" cy="16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Archivos en formato JSON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Bases de datos no relacionales como MongoDB</a:t>
            </a:r>
            <a:endParaRPr sz="1600"/>
          </a:p>
        </p:txBody>
      </p:sp>
      <p:sp>
        <p:nvSpPr>
          <p:cNvPr id="193" name="Google Shape;193;p31"/>
          <p:cNvSpPr txBox="1"/>
          <p:nvPr/>
        </p:nvSpPr>
        <p:spPr>
          <a:xfrm>
            <a:off x="3637125" y="392125"/>
            <a:ext cx="5372100" cy="357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{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"orders"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1458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"Empanadas"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12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"Salsa picante"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950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"cash"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{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"client_id"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985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"items"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[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{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"description"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"Lomito Completo"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"amount"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2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"observations"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"Uno sin huevo"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],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"total"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AE81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1400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"payment_method"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b="1" i="1" lang="es" sz="1050">
                <a:solidFill>
                  <a:srgbClr val="66D9E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"debit_card"</a:t>
            </a: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: </a:t>
            </a:r>
            <a:r>
              <a:rPr b="1" lang="es" sz="1050">
                <a:solidFill>
                  <a:srgbClr val="CFCFC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"Maestro"</a:t>
            </a:r>
            <a:endParaRPr b="1" sz="1050">
              <a:solidFill>
                <a:srgbClr val="CFCFC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}</a:t>
            </a:r>
            <a:endParaRPr b="1" sz="1050">
              <a:solidFill>
                <a:srgbClr val="F8F8F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F8F8F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]}</a:t>
            </a:r>
            <a:endParaRPr b="1"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2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820375" y="4120575"/>
            <a:ext cx="4939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Triplas RDF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Graph-oriented databases</a:t>
            </a:r>
            <a:endParaRPr sz="1600"/>
          </a:p>
        </p:txBody>
      </p:sp>
      <p:sp>
        <p:nvSpPr>
          <p:cNvPr id="200" name="Google Shape;200;p32"/>
          <p:cNvSpPr txBox="1"/>
          <p:nvPr/>
        </p:nvSpPr>
        <p:spPr>
          <a:xfrm>
            <a:off x="2819700" y="4820150"/>
            <a:ext cx="63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https://www.komunicando.es/wp-content/uploads/2017/12/knowledge-graph.jpg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600" y="588125"/>
            <a:ext cx="5429050" cy="305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Los registros pueden tener relaciones complejas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" sz="1600"/>
              <a:t>Jerarquías</a:t>
            </a:r>
            <a:endParaRPr sz="1600"/>
          </a:p>
          <a:p>
            <a:pPr indent="-2921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" sz="1600"/>
              <a:t>Estructura de grafo (Twitter)</a:t>
            </a:r>
            <a:endParaRPr sz="1600"/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316800"/>
            <a:ext cx="3709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Datos semi-estructurados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316800"/>
            <a:ext cx="3138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Datos no estructurados</a:t>
            </a:r>
            <a:endParaRPr/>
          </a:p>
        </p:txBody>
      </p:sp>
      <p:cxnSp>
        <p:nvCxnSpPr>
          <p:cNvPr id="209" name="Google Shape;209;p33"/>
          <p:cNvCxnSpPr/>
          <p:nvPr/>
        </p:nvCxnSpPr>
        <p:spPr>
          <a:xfrm>
            <a:off x="3412375" y="11971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569775"/>
            <a:ext cx="2808000" cy="3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Colecciones de distintos tipos: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" sz="1600"/>
              <a:t>Documentos de texto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" sz="1600"/>
              <a:t>Imágenes</a:t>
            </a:r>
            <a:endParaRPr sz="16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</a:pPr>
            <a:r>
              <a:rPr lang="es" sz="1600"/>
              <a:t>Audio</a:t>
            </a:r>
            <a:endParaRPr sz="16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</a:pPr>
            <a:r>
              <a:rPr lang="es" sz="1600"/>
              <a:t>Pueden o no tener metadatos asociados</a:t>
            </a:r>
            <a:endParaRPr sz="1600"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0" y="945575"/>
            <a:ext cx="5534005" cy="376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¿De qué se trata?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73700" y="1445625"/>
            <a:ext cx="7596600" cy="15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Enriquecimiento de datos</a:t>
            </a:r>
            <a:endParaRPr/>
          </a:p>
        </p:txBody>
      </p:sp>
      <p:sp>
        <p:nvSpPr>
          <p:cNvPr id="217" name="Google Shape;217;p34"/>
          <p:cNvSpPr txBox="1"/>
          <p:nvPr>
            <p:ph idx="2" type="title"/>
          </p:nvPr>
        </p:nvSpPr>
        <p:spPr>
          <a:xfrm>
            <a:off x="773700" y="2876900"/>
            <a:ext cx="75966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Combinando distintos datasets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Agrupamiento y agregación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2000"/>
              <a:t>groupby: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Tomar una serie de columnas A, B, C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Por cada combinación de valores de las columnas (a1, b1, c1), agrupar las filas que tengan esos valores.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2000"/>
              <a:t>agg: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Toma una función f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Por cada grupo de filas, aplicar la función f a cada columna.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Agrupamiento y agregación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00" y="1372350"/>
            <a:ext cx="7994598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https://towardsdatascience.com/how-to-use-the-split-apply-combine-strategy-in-pandas-groupby-29e0eb44b62e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4655450" y="1372350"/>
            <a:ext cx="3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roid Sans Mono"/>
                <a:ea typeface="Droid Sans Mono"/>
                <a:cs typeface="Droid Sans Mono"/>
                <a:sym typeface="Droid Sans Mono"/>
              </a:rPr>
              <a:t>df.groupby(‘species’).agg(‘sum’)</a:t>
            </a:r>
            <a:endParaRPr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y merge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225225"/>
            <a:ext cx="8520600" cy="17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roid Sans Mono"/>
              <a:buAutoNum type="arabicPeriod"/>
            </a:pPr>
            <a:r>
              <a:rPr lang="es" sz="2000">
                <a:latin typeface="Droid Sans Mono"/>
                <a:ea typeface="Droid Sans Mono"/>
                <a:cs typeface="Droid Sans Mono"/>
                <a:sym typeface="Droid Sans Mono"/>
              </a:rPr>
              <a:t>df1.join(df2, how=’outer’)</a:t>
            </a:r>
            <a:endParaRPr sz="2000"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Une horizontalmente los DataFrames y hace coincidir las filas donde el valor del índice es el mismo</a:t>
            </a:r>
            <a:endParaRPr sz="1600"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50" y="2694825"/>
            <a:ext cx="7335350" cy="2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y merge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225225"/>
            <a:ext cx="8520600" cy="14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2000">
                <a:latin typeface="Droid Sans Mono"/>
                <a:ea typeface="Droid Sans Mono"/>
                <a:cs typeface="Droid Sans Mono"/>
                <a:sym typeface="Droid Sans Mono"/>
              </a:rPr>
              <a:t>df1.merge(df2, on=’key’)</a:t>
            </a:r>
            <a:endParaRPr sz="2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600"/>
              <a:t>Igual al join, pero en lugar de comparar los índices, compara un conjunto de columnas.</a:t>
            </a:r>
            <a:endParaRPr sz="1600"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2981"/>
            <a:ext cx="9144000" cy="22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 y merge</a:t>
            </a: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029"/>
            <a:ext cx="9144003" cy="32459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935475" y="4820150"/>
            <a:ext cx="81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accent4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https://towardsdatascience.com/python-pandas-dataframe-join-merge-and-concatenate-84985c29ef78</a:t>
            </a:r>
            <a:endParaRPr sz="1000">
              <a:solidFill>
                <a:schemeClr val="accent4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¡Duplicados imprevistos!</a:t>
            </a:r>
            <a:endParaRPr/>
          </a:p>
        </p:txBody>
      </p:sp>
      <p:graphicFrame>
        <p:nvGraphicFramePr>
          <p:cNvPr id="258" name="Google Shape;258;p40"/>
          <p:cNvGraphicFramePr/>
          <p:nvPr/>
        </p:nvGraphicFramePr>
        <p:xfrm>
          <a:off x="887375" y="154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{08E6FA01-6997-437B-8C9B-947DD75FC09B}</a:tableStyleId>
              </a:tblPr>
              <a:tblGrid>
                <a:gridCol w="889775"/>
                <a:gridCol w="8897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Producto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Ventas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R22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45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J14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R5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58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P17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24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9" name="Google Shape;259;p40"/>
          <p:cNvGraphicFramePr/>
          <p:nvPr/>
        </p:nvGraphicFramePr>
        <p:xfrm>
          <a:off x="887375" y="308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{08E6FA01-6997-437B-8C9B-947DD75FC09B}</a:tableStyleId>
              </a:tblPr>
              <a:tblGrid>
                <a:gridCol w="889775"/>
                <a:gridCol w="8897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Producto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Categoría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R22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Remera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J14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Jean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J14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Pantalón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R5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Remera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P17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Pantalón</a:t>
                      </a:r>
                      <a:endParaRPr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" name="Google Shape;260;p40"/>
          <p:cNvSpPr txBox="1"/>
          <p:nvPr/>
        </p:nvSpPr>
        <p:spPr>
          <a:xfrm>
            <a:off x="-85275" y="1460225"/>
            <a:ext cx="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df1</a:t>
            </a:r>
            <a:endParaRPr/>
          </a:p>
        </p:txBody>
      </p:sp>
      <p:graphicFrame>
        <p:nvGraphicFramePr>
          <p:cNvPr id="261" name="Google Shape;261;p40"/>
          <p:cNvGraphicFramePr/>
          <p:nvPr/>
        </p:nvGraphicFramePr>
        <p:xfrm>
          <a:off x="2959063" y="23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{08E6FA01-6997-437B-8C9B-947DD75FC09B}</a:tableStyleId>
              </a:tblPr>
              <a:tblGrid>
                <a:gridCol w="840375"/>
                <a:gridCol w="1090625"/>
                <a:gridCol w="649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Producto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Categoría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Ventas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R22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Remera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45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J14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Jean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J14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Pantalón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Remera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58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</a:t>
                      </a:r>
                      <a:r>
                        <a:rPr lang="es" sz="1200"/>
                        <a:t>17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Pantalón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2" name="Google Shape;262;p40"/>
          <p:cNvGraphicFramePr/>
          <p:nvPr/>
        </p:nvGraphicFramePr>
        <p:xfrm>
          <a:off x="5836850" y="19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{08E6FA01-6997-437B-8C9B-947DD75FC09B}</a:tableStyleId>
              </a:tblPr>
              <a:tblGrid>
                <a:gridCol w="942975"/>
                <a:gridCol w="942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Categoría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Ventas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Remera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Jean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Pantalón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40"/>
          <p:cNvSpPr txBox="1"/>
          <p:nvPr/>
        </p:nvSpPr>
        <p:spPr>
          <a:xfrm>
            <a:off x="-85275" y="3081850"/>
            <a:ext cx="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df2</a:t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2881163" y="1543725"/>
            <a:ext cx="2847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all_sales = </a:t>
            </a: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df1.merge(</a:t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df2, on=’Producto’)</a:t>
            </a:r>
            <a:endParaRPr/>
          </a:p>
        </p:txBody>
      </p:sp>
      <p:cxnSp>
        <p:nvCxnSpPr>
          <p:cNvPr id="265" name="Google Shape;265;p40"/>
          <p:cNvCxnSpPr/>
          <p:nvPr/>
        </p:nvCxnSpPr>
        <p:spPr>
          <a:xfrm>
            <a:off x="2774050" y="125065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6" name="Google Shape;266;p40"/>
          <p:cNvSpPr txBox="1"/>
          <p:nvPr/>
        </p:nvSpPr>
        <p:spPr>
          <a:xfrm>
            <a:off x="5836850" y="1219575"/>
            <a:ext cx="3269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cat_sales</a:t>
            </a: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= all_sales\</a:t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.groupby(‘Categoria’).sum()</a:t>
            </a:r>
            <a:endParaRPr/>
          </a:p>
        </p:txBody>
      </p:sp>
      <p:cxnSp>
        <p:nvCxnSpPr>
          <p:cNvPr id="267" name="Google Shape;267;p40"/>
          <p:cNvCxnSpPr/>
          <p:nvPr/>
        </p:nvCxnSpPr>
        <p:spPr>
          <a:xfrm>
            <a:off x="5689125" y="1309000"/>
            <a:ext cx="0" cy="354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325" y="4154759"/>
            <a:ext cx="456375" cy="45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975" y="2204359"/>
            <a:ext cx="456375" cy="45638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5836850" y="3341225"/>
            <a:ext cx="399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total</a:t>
            </a: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_sales</a:t>
            </a: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= </a:t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all_sales</a:t>
            </a:r>
            <a:r>
              <a:rPr lang="es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.Ventas.sum()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90250" y="450150"/>
            <a:ext cx="6888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02 Combinacion de datasets.ipynb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312550" y="120288"/>
            <a:ext cx="1965600" cy="8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96000" y="23715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296000" y="100205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581425" y="1194700"/>
            <a:ext cx="35661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¿Qué variables están disponibles?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¿Qué distribución tienen?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¿Cómo se relacionan las distintas variables?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22400" y="1235650"/>
            <a:ext cx="154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Análisis y exploración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34950" y="2588600"/>
            <a:ext cx="172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Definición de la tarea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34944" y="4258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Situación problemática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" name="Google Shape;89;p17"/>
          <p:cNvCxnSpPr>
            <a:stCxn id="87" idx="1"/>
            <a:endCxn id="86" idx="1"/>
          </p:cNvCxnSpPr>
          <p:nvPr/>
        </p:nvCxnSpPr>
        <p:spPr>
          <a:xfrm flipH="1" rot="10800000">
            <a:off x="434950" y="1588100"/>
            <a:ext cx="87600" cy="1406100"/>
          </a:xfrm>
          <a:prstGeom prst="bentConnector3">
            <a:avLst>
              <a:gd fmla="val -27183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0" name="Google Shape;90;p17"/>
          <p:cNvCxnSpPr>
            <a:stCxn id="87" idx="0"/>
            <a:endCxn id="86" idx="2"/>
          </p:cNvCxnSpPr>
          <p:nvPr/>
        </p:nvCxnSpPr>
        <p:spPr>
          <a:xfrm rot="-5400000">
            <a:off x="971500" y="2264150"/>
            <a:ext cx="648300" cy="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1" name="Google Shape;91;p17"/>
          <p:cNvSpPr/>
          <p:nvPr/>
        </p:nvSpPr>
        <p:spPr>
          <a:xfrm>
            <a:off x="2581425" y="120288"/>
            <a:ext cx="1965600" cy="81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2703825" y="173538"/>
            <a:ext cx="1720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Recolección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581425" y="2349350"/>
            <a:ext cx="37383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¿Qué vamos a intentar predecir?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¿Qué variables son relevantes?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¿Cómo podemos transformarlas?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7"/>
          <p:cNvCxnSpPr>
            <a:stCxn id="88" idx="3"/>
            <a:endCxn id="92" idx="1"/>
          </p:cNvCxnSpPr>
          <p:nvPr/>
        </p:nvCxnSpPr>
        <p:spPr>
          <a:xfrm>
            <a:off x="2155744" y="525888"/>
            <a:ext cx="54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7"/>
          <p:cNvSpPr/>
          <p:nvPr/>
        </p:nvSpPr>
        <p:spPr>
          <a:xfrm>
            <a:off x="296000" y="3749200"/>
            <a:ext cx="6023700" cy="1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581425" y="3727000"/>
            <a:ext cx="32958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6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¿Qué modelos representan mejor el fenómeno?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¿Cómo vamos a entrenar?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269999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Open Sans"/>
              <a:buChar char="●"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¿Cómo vamos a medir el éxito?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34944" y="3868300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Diseño de experimentos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837400" y="3966238"/>
            <a:ext cx="1965600" cy="81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6959794" y="3888538"/>
            <a:ext cx="1720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Solución de datos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" name="Google Shape;100;p17"/>
          <p:cNvCxnSpPr>
            <a:stCxn id="97" idx="0"/>
            <a:endCxn id="87" idx="2"/>
          </p:cNvCxnSpPr>
          <p:nvPr/>
        </p:nvCxnSpPr>
        <p:spPr>
          <a:xfrm rot="-5400000">
            <a:off x="1061344" y="3633700"/>
            <a:ext cx="468600" cy="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1" name="Google Shape;101;p17"/>
          <p:cNvCxnSpPr>
            <a:stCxn id="87" idx="1"/>
            <a:endCxn id="97" idx="1"/>
          </p:cNvCxnSpPr>
          <p:nvPr/>
        </p:nvCxnSpPr>
        <p:spPr>
          <a:xfrm>
            <a:off x="434950" y="2994200"/>
            <a:ext cx="600" cy="1357500"/>
          </a:xfrm>
          <a:prstGeom prst="bentConnector3">
            <a:avLst>
              <a:gd fmla="val -3968854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2" name="Google Shape;102;p17"/>
          <p:cNvCxnSpPr>
            <a:stCxn id="99" idx="1"/>
            <a:endCxn id="96" idx="3"/>
          </p:cNvCxnSpPr>
          <p:nvPr/>
        </p:nvCxnSpPr>
        <p:spPr>
          <a:xfrm flipH="1">
            <a:off x="5877094" y="4371838"/>
            <a:ext cx="1082700" cy="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3" name="Google Shape;103;p17"/>
          <p:cNvCxnSpPr>
            <a:stCxn id="92" idx="2"/>
            <a:endCxn id="86" idx="0"/>
          </p:cNvCxnSpPr>
          <p:nvPr/>
        </p:nvCxnSpPr>
        <p:spPr>
          <a:xfrm rot="5400000">
            <a:off x="2251125" y="-77562"/>
            <a:ext cx="357300" cy="22689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" name="Google Shape;104;p17"/>
          <p:cNvSpPr txBox="1"/>
          <p:nvPr/>
        </p:nvSpPr>
        <p:spPr>
          <a:xfrm>
            <a:off x="6514300" y="2397550"/>
            <a:ext cx="2524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Curación de datos:</a:t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Seleccionar y transformar los datos para prepararlos para la experimentación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" name="Google Shape;105;p17"/>
          <p:cNvCxnSpPr>
            <a:stCxn id="106" idx="3"/>
            <a:endCxn id="104" idx="1"/>
          </p:cNvCxnSpPr>
          <p:nvPr/>
        </p:nvCxnSpPr>
        <p:spPr>
          <a:xfrm flipH="1" rot="10800000">
            <a:off x="5685225" y="2880825"/>
            <a:ext cx="829200" cy="2340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6" name="Google Shape;106;p17"/>
          <p:cNvSpPr/>
          <p:nvPr/>
        </p:nvSpPr>
        <p:spPr>
          <a:xfrm>
            <a:off x="2489025" y="2829975"/>
            <a:ext cx="3196200" cy="5697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Queremos hacer emerger las características importantes para una tarea determinada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450" y="152400"/>
            <a:ext cx="6244851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307025" y="319275"/>
            <a:ext cx="2808900" cy="45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ciencia de datos es como la </a:t>
            </a:r>
            <a:r>
              <a:rPr i="1" lang="es"/>
              <a:t>alegoría de la caverna</a:t>
            </a:r>
            <a:r>
              <a:rPr lang="es"/>
              <a:t> de Platón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Los datos son un </a:t>
            </a:r>
            <a:r>
              <a:rPr b="1" lang="es"/>
              <a:t>proyección</a:t>
            </a:r>
            <a:r>
              <a:rPr lang="es"/>
              <a:t> que nos muestra sólo ciertos aspectos del fenómeno que estamos estudiando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94075" y="1421625"/>
            <a:ext cx="37560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Aspectos conceptuales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Tratamiento de outliers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Detección de sesgos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Imputación de valores</a:t>
            </a:r>
            <a:endParaRPr sz="18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993925" y="1421625"/>
            <a:ext cx="35790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Aspectos prácticos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Lectura y limpieza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Agregación y transformación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Reproducibilidad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 sz="1800"/>
              <a:t>Particionado y sampleo</a:t>
            </a:r>
            <a:endParaRPr sz="1800"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Curación</a:t>
            </a:r>
            <a:r>
              <a:rPr lang="es" sz="3600"/>
              <a:t> de datos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Para decidir los procesos de curación, tenemos que entender nuestros datos </a:t>
            </a:r>
            <a:r>
              <a:rPr b="1" lang="es" sz="1600"/>
              <a:t>en conjunto</a:t>
            </a:r>
            <a:r>
              <a:rPr lang="es" sz="1600"/>
              <a:t>. </a:t>
            </a:r>
            <a:r>
              <a:rPr lang="es" sz="1600"/>
              <a:t>Incluye: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Todas las herramientas de análisis que hemos visto.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T</a:t>
            </a:r>
            <a:r>
              <a:rPr lang="es" sz="1600"/>
              <a:t>écnicas</a:t>
            </a:r>
            <a:r>
              <a:rPr lang="es" sz="1600"/>
              <a:t> más complejas para el análisis de datos que permiten relacionar múltiples variables.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" sz="1600"/>
              <a:t>Técnicas de visualización de datos no estructurados</a:t>
            </a:r>
            <a:endParaRPr sz="1600"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Exploración</a:t>
            </a:r>
            <a:r>
              <a:rPr lang="es" sz="3600"/>
              <a:t> de datos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2"/>
          <p:cNvGraphicFramePr/>
          <p:nvPr/>
        </p:nvGraphicFramePr>
        <p:xfrm>
          <a:off x="437550" y="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{4AF1064C-CDD0-4C3A-A7E0-E0F7396C6D99}</a:tableStyleId>
              </a:tblPr>
              <a:tblGrid>
                <a:gridCol w="1386025"/>
                <a:gridCol w="2107100"/>
                <a:gridCol w="4775775"/>
              </a:tblGrid>
              <a:tr h="38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Situación problemática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Decisiones de curación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los s</a:t>
                      </a: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alarios de los programadores en Argentina en 2020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Encuesta voluntaria con columnas edad, género, años de experiencia y salario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edades menores que 18 y mayores que 99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salarios mayores que 1 millón de pesos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Estandarizar los años de experiencia de tal forma que la media sea 0.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Re-escalar las edades en un rango de 1 a 0, tal que 18 años o menos corresponda a 0 y 70 años o más corresponda a 1.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la columna género.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23"/>
          <p:cNvGraphicFramePr/>
          <p:nvPr/>
        </p:nvGraphicFramePr>
        <p:xfrm>
          <a:off x="437550" y="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{4AF1064C-CDD0-4C3A-A7E0-E0F7396C6D99}</a:tableStyleId>
              </a:tblPr>
              <a:tblGrid>
                <a:gridCol w="1386025"/>
                <a:gridCol w="2107100"/>
                <a:gridCol w="4775775"/>
              </a:tblGrid>
              <a:tr h="38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Situación problemática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Decisiones de curación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los salarios de los programadores en Argentina en 2020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Encuesta voluntaria con columnas edad, género, años de experiencia y salario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edades menores que 18 y mayores que 99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salarios mayores que 1 millón de pesos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Estandarizar los años de experiencia de tal forma que la media sea 0.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Re-escalar las edades en un rango de 1 a 0, tal que 18 años o menos corresponda a 0 y 70 años o más corresponda a 1.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la columna género.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Predecir el precio de una propiedad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 de datos gubernamental con registros de transacciones inmobiliarias. Tiene precio, fecha y ubicación.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Eliminar día y mes de la transacción.</a:t>
                      </a:r>
                      <a:endParaRPr i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i="1"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Escrapear </a:t>
                      </a: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sitios de compra/venta para extraer información adicional sobre cada propiedad.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Imputar los valores faltantes utilizando estimaciones en base a ejemplos parecidos.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BFC"/>
      </a:lt1>
      <a:dk2>
        <a:srgbClr val="9FB3BC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6FD08C"/>
      </a:accent4>
      <a:accent5>
        <a:srgbClr val="57BB8A"/>
      </a:accent5>
      <a:accent6>
        <a:srgbClr val="C6DDF0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